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96" r:id="rId3"/>
    <p:sldId id="290" r:id="rId4"/>
    <p:sldId id="291" r:id="rId5"/>
    <p:sldId id="292" r:id="rId6"/>
    <p:sldId id="293" r:id="rId7"/>
    <p:sldId id="294" r:id="rId8"/>
    <p:sldId id="269" r:id="rId9"/>
  </p:sldIdLst>
  <p:sldSz cx="12192000" cy="6858000"/>
  <p:notesSz cx="6858000" cy="9144000"/>
  <p:embeddedFontLst>
    <p:embeddedFont>
      <p:font typeface="Curve ExtraBold" panose="020B0604020202020204" charset="0"/>
      <p:bold r:id="rId12"/>
    </p:embeddedFont>
    <p:embeddedFont>
      <p:font typeface="Noah ExtraBold" panose="020B0604020202020204" charset="0"/>
      <p:bold r:id="rId13"/>
      <p:boldItalic r:id="rId14"/>
    </p:embeddedFont>
    <p:embeddedFont>
      <p:font typeface="Noah Text" panose="020B0604020202020204" charset="0"/>
      <p:regular r:id="rId15"/>
      <p:bold r:id="rId16"/>
      <p:italic r:id="rId17"/>
      <p:boldItalic r:id="rId18"/>
    </p:embeddedFont>
    <p:embeddedFont>
      <p:font typeface="Noah Text ExtraBold" panose="020B0604020202020204" charset="0"/>
      <p:bold r:id="rId19"/>
      <p:boldItalic r:id="rId20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DA00"/>
    <a:srgbClr val="005A9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50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65" d="100"/>
          <a:sy n="65" d="100"/>
        </p:scale>
        <p:origin x="3154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FE2A17CD-C93D-4634-9CD5-0408B1F5D6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-1" y="0"/>
            <a:ext cx="3884613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DE" sz="1000" dirty="0">
                <a:latin typeface="Noah Text" panose="00000500000000000000" pitchFamily="2" charset="0"/>
              </a:rPr>
              <a:t>MKM Musik &amp; Kunst Schulen Management Niederösterreich GmbH</a:t>
            </a:r>
            <a:endParaRPr lang="de-AT" sz="1000" dirty="0">
              <a:latin typeface="Noah Text" panose="00000500000000000000" pitchFamily="2" charset="0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0922C9A-A93D-4BD8-AEFB-97FDC9CC703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FC498F-0B0B-40A5-8440-940B40EF5877}" type="datetime1">
              <a:rPr lang="de-AT" sz="1000" smtClean="0">
                <a:latin typeface="Noah Text" panose="00000500000000000000" pitchFamily="2" charset="0"/>
              </a:rPr>
              <a:t>30.09.2024</a:t>
            </a:fld>
            <a:endParaRPr lang="de-AT" sz="1000" dirty="0">
              <a:latin typeface="Noah Text" panose="00000500000000000000" pitchFamily="2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8002AC4-7A51-490D-B763-29B5F856DF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 sz="1000">
                <a:latin typeface="Noah Text" panose="00000500000000000000" pitchFamily="2" charset="0"/>
              </a:rPr>
              <a:t>Ein Unternehmen der Kultur.Region.Niederösterreich</a:t>
            </a:r>
            <a:endParaRPr lang="de-AT" sz="1000" dirty="0">
              <a:latin typeface="Noah Text" panose="00000500000000000000" pitchFamily="2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14FAAA7-B511-46EE-AE89-AD7C134D27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23BFDB-BB96-45DD-9380-7A4EFABD73C1}" type="slidenum">
              <a:rPr lang="de-AT" sz="1000" smtClean="0">
                <a:latin typeface="Noah Text" panose="00000500000000000000" pitchFamily="2" charset="0"/>
              </a:rPr>
              <a:t>‹Nr.›</a:t>
            </a:fld>
            <a:endParaRPr lang="de-AT" sz="1000">
              <a:latin typeface="Noah Tex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848083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bildplatzhalter 10">
            <a:extLst>
              <a:ext uri="{FF2B5EF4-FFF2-40B4-BE49-F238E27FC236}">
                <a16:creationId xmlns:a16="http://schemas.microsoft.com/office/drawing/2014/main" id="{2321A2F8-5B64-4D02-94ED-D2D2C63DC30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8A101B40-45E1-49A2-8FFA-FF61CA2D09A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Noah Text" panose="00000500000000000000" pitchFamily="2" charset="0"/>
              </a:defRPr>
            </a:lvl1pPr>
          </a:lstStyle>
          <a:p>
            <a:r>
              <a:rPr lang="de-DE"/>
              <a:t>Ein Unternehmen der Kultur.Region.Niederösterreich</a:t>
            </a:r>
            <a:endParaRPr lang="de-AT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94B1B714-1580-472B-A6D9-52CA43AC7B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latin typeface="Noah Text" panose="00000500000000000000" pitchFamily="2" charset="0"/>
              </a:defRPr>
            </a:lvl1pPr>
          </a:lstStyle>
          <a:p>
            <a:fld id="{6F9F86AB-8F5F-4ABA-8076-213B4E00DDCD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14" name="Notizenplatzhalter 13">
            <a:extLst>
              <a:ext uri="{FF2B5EF4-FFF2-40B4-BE49-F238E27FC236}">
                <a16:creationId xmlns:a16="http://schemas.microsoft.com/office/drawing/2014/main" id="{8DE4DCD4-0C68-4E3D-88D9-8E786DC3BA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15" name="Datumsplatzhalter 14">
            <a:extLst>
              <a:ext uri="{FF2B5EF4-FFF2-40B4-BE49-F238E27FC236}">
                <a16:creationId xmlns:a16="http://schemas.microsoft.com/office/drawing/2014/main" id="{3B024904-B6EC-4787-B07D-1D2593C1DEB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latin typeface="Noah Text" panose="00000500000000000000" pitchFamily="2" charset="0"/>
              </a:defRPr>
            </a:lvl1pPr>
          </a:lstStyle>
          <a:p>
            <a:fld id="{E8687656-FD39-4CB1-8E09-36399BBC620C}" type="datetime1">
              <a:rPr lang="de-AT" smtClean="0"/>
              <a:t>30.09.2024</a:t>
            </a:fld>
            <a:endParaRPr lang="de-AT"/>
          </a:p>
        </p:txBody>
      </p:sp>
      <p:sp>
        <p:nvSpPr>
          <p:cNvPr id="20" name="Kopfzeilenplatzhalter 19">
            <a:extLst>
              <a:ext uri="{FF2B5EF4-FFF2-40B4-BE49-F238E27FC236}">
                <a16:creationId xmlns:a16="http://schemas.microsoft.com/office/drawing/2014/main" id="{5EE230E9-42BB-449B-828B-28443718CE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-1" y="0"/>
            <a:ext cx="3884613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latin typeface="Noah Text" panose="00000500000000000000" pitchFamily="2" charset="0"/>
              </a:defRPr>
            </a:lvl1pPr>
          </a:lstStyle>
          <a:p>
            <a:r>
              <a:rPr lang="de-DE"/>
              <a:t>MKM Musik &amp; Kunst Schulen Management Niederösterreich GmbH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25295783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jpg"/><Relationship Id="rId4" Type="http://schemas.openxmlformats.org/officeDocument/2006/relationships/image" Target="../media/image5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jpg"/><Relationship Id="rId4" Type="http://schemas.openxmlformats.org/officeDocument/2006/relationships/image" Target="../media/image5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bg>
      <p:bgPr>
        <a:solidFill>
          <a:srgbClr val="005A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1DF96C37-9243-4195-9B60-B8CBF3DFBD4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42612" y="331994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3600" b="0" i="1">
                <a:highlight>
                  <a:srgbClr val="F3DB00"/>
                </a:highlight>
                <a:latin typeface="Noah Text ExtraBold" panose="000009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Einrichtung und Ausstattung </a:t>
            </a:r>
          </a:p>
          <a:p>
            <a:r>
              <a:rPr lang="de-DE" dirty="0"/>
              <a:t>NÖ Schul- und Kindergartenfonds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A9698BB5-0615-4349-92F8-30204A657E6D}"/>
              </a:ext>
            </a:extLst>
          </p:cNvPr>
          <p:cNvSpPr txBox="1">
            <a:spLocks/>
          </p:cNvSpPr>
          <p:nvPr userDrawn="1"/>
        </p:nvSpPr>
        <p:spPr>
          <a:xfrm>
            <a:off x="918954" y="1800670"/>
            <a:ext cx="106395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1" kern="1200">
                <a:solidFill>
                  <a:srgbClr val="005A9B"/>
                </a:solidFill>
                <a:highlight>
                  <a:srgbClr val="F3DB00"/>
                </a:highlight>
                <a:latin typeface="Noah Text ExtraBold" panose="00000900000000000000" pitchFamily="50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005A9B"/>
                </a:solidFill>
                <a:latin typeface="Noah Text" panose="00000500000000000000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5A9B"/>
                </a:solidFill>
                <a:latin typeface="Noah Text" panose="00000500000000000000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005A9B"/>
                </a:solidFill>
                <a:latin typeface="Noah Text" panose="00000500000000000000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005A9B"/>
                </a:solidFill>
                <a:latin typeface="Noah Text" panose="00000500000000000000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4800" b="1" dirty="0"/>
              <a:t>Raumerfordernisse und Förderung</a:t>
            </a:r>
            <a:endParaRPr lang="de-AT" sz="4800" b="1" dirty="0"/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F00322A0-E8BE-4690-AD2F-53AE96C2E323}"/>
              </a:ext>
            </a:extLst>
          </p:cNvPr>
          <p:cNvSpPr txBox="1">
            <a:spLocks/>
          </p:cNvSpPr>
          <p:nvPr userDrawn="1"/>
        </p:nvSpPr>
        <p:spPr>
          <a:xfrm>
            <a:off x="929694" y="4793506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1" kern="1200">
                <a:solidFill>
                  <a:srgbClr val="005A9B"/>
                </a:solidFill>
                <a:highlight>
                  <a:srgbClr val="F3DB00"/>
                </a:highlight>
                <a:latin typeface="Noah Text ExtraBold" panose="00000900000000000000" pitchFamily="50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005A9B"/>
                </a:solidFill>
                <a:latin typeface="Noah Text" panose="00000500000000000000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5A9B"/>
                </a:solidFill>
                <a:latin typeface="Noah Text" panose="00000500000000000000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005A9B"/>
                </a:solidFill>
                <a:latin typeface="Noah Text" panose="00000500000000000000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005A9B"/>
                </a:solidFill>
                <a:latin typeface="Noah Text" panose="00000500000000000000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AT" sz="2000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731D6257-5D6C-4B07-A888-851D01B661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96284" y="6262260"/>
            <a:ext cx="2299005" cy="465455"/>
          </a:xfrm>
          <a:prstGeom prst="rect">
            <a:avLst/>
          </a:prstGeom>
        </p:spPr>
      </p:pic>
      <p:pic>
        <p:nvPicPr>
          <p:cNvPr id="6" name="Grafik 5" descr="Ein Bild, das Text, Schrift, Screenshot, Grafiken enthält.&#10;&#10;Automatisch generierte Beschreibung">
            <a:extLst>
              <a:ext uri="{FF2B5EF4-FFF2-40B4-BE49-F238E27FC236}">
                <a16:creationId xmlns:a16="http://schemas.microsoft.com/office/drawing/2014/main" id="{4C1DFEC5-6869-ED04-CE4C-FFF65A00AC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956" y="281392"/>
            <a:ext cx="1982480" cy="110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76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ä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A1ED28-DB89-49B4-BC35-0556957E85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0224" y="342419"/>
            <a:ext cx="8486962" cy="732118"/>
          </a:xfrm>
        </p:spPr>
        <p:txBody>
          <a:bodyPr lIns="0" tIns="0" rIns="0" bIns="0" anchor="b">
            <a:noAutofit/>
          </a:bodyPr>
          <a:lstStyle>
            <a:lvl1pPr>
              <a:defRPr lang="de-AT" sz="4400" b="1" i="1" kern="1200" dirty="0">
                <a:solidFill>
                  <a:srgbClr val="005A9B"/>
                </a:solidFill>
                <a:highlight>
                  <a:srgbClr val="F3DB00"/>
                </a:highlight>
                <a:latin typeface="Noah Text ExtraBold" panose="00000900000000000000" pitchFamily="50" charset="0"/>
                <a:ea typeface="+mn-ea"/>
                <a:cs typeface="+mn-cs"/>
              </a:defRPr>
            </a:lvl1pPr>
          </a:lstStyle>
          <a:p>
            <a:r>
              <a:rPr lang="de-DE" dirty="0"/>
              <a:t>Noah Text </a:t>
            </a:r>
            <a:r>
              <a:rPr lang="de-DE" dirty="0" err="1"/>
              <a:t>ExtraBold</a:t>
            </a:r>
            <a:r>
              <a:rPr lang="de-DE"/>
              <a:t> 44pt	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A7FCD0D-0755-40CD-8F0C-1A049757CB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0224" y="1636239"/>
            <a:ext cx="10515600" cy="4462556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3200">
                <a:solidFill>
                  <a:srgbClr val="005A9B"/>
                </a:solidFill>
                <a:latin typeface="Noah Text" panose="000005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Text 32pt</a:t>
            </a:r>
          </a:p>
        </p:txBody>
      </p:sp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233284D6-A8AF-42C6-B83A-147428A340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753" y="6369611"/>
            <a:ext cx="1739683" cy="351864"/>
          </a:xfrm>
          <a:prstGeom prst="rect">
            <a:avLst/>
          </a:prstGeom>
        </p:spPr>
      </p:pic>
      <p:pic>
        <p:nvPicPr>
          <p:cNvPr id="6" name="Grafik 5" descr="Ein Bild, das Text, Schrift, Screenshot, Grafiken enthält.&#10;&#10;Automatisch generierte Beschreibung">
            <a:extLst>
              <a:ext uri="{FF2B5EF4-FFF2-40B4-BE49-F238E27FC236}">
                <a16:creationId xmlns:a16="http://schemas.microsoft.com/office/drawing/2014/main" id="{1E7EFCF3-C6C8-F27F-598B-361BC0DDB6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759" y="211327"/>
            <a:ext cx="1812309" cy="1008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141A1F26-CA50-5769-1E51-FE76E8882A6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96284" y="6262260"/>
            <a:ext cx="2299005" cy="46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36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EB6636-8407-497F-9B20-1882C7A8AD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8784" y="109093"/>
            <a:ext cx="10515600" cy="1325563"/>
          </a:xfrm>
        </p:spPr>
        <p:txBody>
          <a:bodyPr>
            <a:normAutofit/>
          </a:bodyPr>
          <a:lstStyle>
            <a:lvl1pPr>
              <a:defRPr lang="de-AT" sz="4400" b="1" i="1" kern="1200" dirty="0">
                <a:solidFill>
                  <a:srgbClr val="005A9B"/>
                </a:solidFill>
                <a:highlight>
                  <a:srgbClr val="F3DB00"/>
                </a:highlight>
                <a:latin typeface="Noah Text ExtraBold" panose="00000900000000000000" pitchFamily="50" charset="0"/>
                <a:ea typeface="+mn-ea"/>
                <a:cs typeface="+mn-cs"/>
              </a:defRPr>
            </a:lvl1pPr>
          </a:lstStyle>
          <a:p>
            <a:r>
              <a:rPr lang="de-DE" dirty="0"/>
              <a:t>Noah Text </a:t>
            </a:r>
            <a:r>
              <a:rPr lang="de-DE" dirty="0" err="1"/>
              <a:t>ExtraBold</a:t>
            </a:r>
            <a:r>
              <a:rPr lang="de-DE" dirty="0"/>
              <a:t> 44pt</a:t>
            </a:r>
            <a:endParaRPr lang="de-AT" dirty="0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06B34EA-E31D-4E12-9ED7-C4D2A5CCB6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9640" y="1903286"/>
            <a:ext cx="2386013" cy="215265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8" name="Bildplatzhalter 6">
            <a:extLst>
              <a:ext uri="{FF2B5EF4-FFF2-40B4-BE49-F238E27FC236}">
                <a16:creationId xmlns:a16="http://schemas.microsoft.com/office/drawing/2014/main" id="{5FB63717-E66D-4853-9E95-1AD473BE5C5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43399" y="1903719"/>
            <a:ext cx="2386013" cy="215265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9" name="Bildplatzhalter 6">
            <a:extLst>
              <a:ext uri="{FF2B5EF4-FFF2-40B4-BE49-F238E27FC236}">
                <a16:creationId xmlns:a16="http://schemas.microsoft.com/office/drawing/2014/main" id="{78A33126-5AA2-4B9C-8305-BFC9AC89468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57158" y="1943118"/>
            <a:ext cx="2386013" cy="215265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8B23D406-8788-423C-A9AD-66006103C2D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9640" y="4276599"/>
            <a:ext cx="2386013" cy="637886"/>
          </a:xfrm>
        </p:spPr>
        <p:txBody>
          <a:bodyPr/>
          <a:lstStyle>
            <a:lvl1pPr marL="0" indent="0">
              <a:buNone/>
              <a:defRPr sz="2000">
                <a:highlight>
                  <a:srgbClr val="F3DB00"/>
                </a:highlight>
                <a:latin typeface="Noah Text ExtraBold" panose="00000900000000000000" pitchFamily="50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Noah Text </a:t>
            </a:r>
            <a:r>
              <a:rPr lang="de-DE" dirty="0" err="1"/>
              <a:t>ExtraBold</a:t>
            </a:r>
            <a:r>
              <a:rPr lang="de-DE" dirty="0"/>
              <a:t> 20pt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536D37BE-7A8B-4A8E-B040-4ABF37CCF1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9640" y="4997323"/>
            <a:ext cx="2386013" cy="11176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r>
              <a:rPr lang="de-DE" dirty="0"/>
              <a:t>Noah Text </a:t>
            </a:r>
            <a:r>
              <a:rPr lang="de-DE" dirty="0" err="1"/>
              <a:t>ExtraBold</a:t>
            </a:r>
            <a:r>
              <a:rPr lang="de-DE" dirty="0"/>
              <a:t> 24pt</a:t>
            </a:r>
            <a:endParaRPr lang="de-AT" dirty="0"/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71F2005A-795E-45B0-9087-D4E905777B0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3399" y="4285836"/>
            <a:ext cx="2386013" cy="637886"/>
          </a:xfrm>
        </p:spPr>
        <p:txBody>
          <a:bodyPr/>
          <a:lstStyle>
            <a:lvl1pPr marL="0" indent="0">
              <a:buNone/>
              <a:defRPr sz="2000">
                <a:highlight>
                  <a:srgbClr val="F3DB00"/>
                </a:highlight>
                <a:latin typeface="Noah Text ExtraBold" panose="00000900000000000000" pitchFamily="50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Noah Text </a:t>
            </a:r>
            <a:r>
              <a:rPr lang="de-DE" dirty="0" err="1"/>
              <a:t>ExtraBold</a:t>
            </a:r>
            <a:r>
              <a:rPr lang="de-DE" dirty="0"/>
              <a:t> 20pt</a:t>
            </a:r>
          </a:p>
        </p:txBody>
      </p:sp>
      <p:sp>
        <p:nvSpPr>
          <p:cNvPr id="16" name="Textplatzhalter 12">
            <a:extLst>
              <a:ext uri="{FF2B5EF4-FFF2-40B4-BE49-F238E27FC236}">
                <a16:creationId xmlns:a16="http://schemas.microsoft.com/office/drawing/2014/main" id="{A4BBDFDE-878C-4673-BF46-3B6C2A970A3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3399" y="5006560"/>
            <a:ext cx="2386013" cy="1117600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lang="de-DE" dirty="0"/>
              <a:t>Noah Text </a:t>
            </a:r>
            <a:r>
              <a:rPr lang="de-DE" dirty="0" err="1"/>
              <a:t>ExtraBold</a:t>
            </a:r>
            <a:r>
              <a:rPr lang="de-DE" dirty="0"/>
              <a:t> 24pt</a:t>
            </a:r>
            <a:endParaRPr lang="de-AT" dirty="0"/>
          </a:p>
        </p:txBody>
      </p:sp>
      <p:sp>
        <p:nvSpPr>
          <p:cNvPr id="17" name="Textplatzhalter 10">
            <a:extLst>
              <a:ext uri="{FF2B5EF4-FFF2-40B4-BE49-F238E27FC236}">
                <a16:creationId xmlns:a16="http://schemas.microsoft.com/office/drawing/2014/main" id="{29342401-F33A-4F5C-837F-8E897936237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57158" y="4270321"/>
            <a:ext cx="2386013" cy="637886"/>
          </a:xfrm>
        </p:spPr>
        <p:txBody>
          <a:bodyPr/>
          <a:lstStyle>
            <a:lvl1pPr marL="0" indent="0">
              <a:buNone/>
              <a:defRPr sz="2000">
                <a:highlight>
                  <a:srgbClr val="F3DB00"/>
                </a:highlight>
                <a:latin typeface="Noah Text ExtraBold" panose="00000900000000000000" pitchFamily="50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Noah Text </a:t>
            </a:r>
            <a:r>
              <a:rPr lang="de-DE" dirty="0" err="1"/>
              <a:t>ExtraBold</a:t>
            </a:r>
            <a:r>
              <a:rPr lang="de-DE" dirty="0"/>
              <a:t> 20pt</a:t>
            </a:r>
          </a:p>
        </p:txBody>
      </p:sp>
      <p:sp>
        <p:nvSpPr>
          <p:cNvPr id="18" name="Textplatzhalter 12">
            <a:extLst>
              <a:ext uri="{FF2B5EF4-FFF2-40B4-BE49-F238E27FC236}">
                <a16:creationId xmlns:a16="http://schemas.microsoft.com/office/drawing/2014/main" id="{8F7A42EC-06B4-40E2-9E51-5A4D981C4DE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57158" y="4991045"/>
            <a:ext cx="2386013" cy="1117600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lang="de-DE" dirty="0"/>
              <a:t>Noah Text </a:t>
            </a:r>
            <a:r>
              <a:rPr lang="de-DE" dirty="0" err="1"/>
              <a:t>ExtraBold</a:t>
            </a:r>
            <a:r>
              <a:rPr lang="de-DE" dirty="0"/>
              <a:t> 24pt</a:t>
            </a:r>
            <a:endParaRPr lang="de-AT" dirty="0"/>
          </a:p>
        </p:txBody>
      </p:sp>
      <p:pic>
        <p:nvPicPr>
          <p:cNvPr id="19" name="Grafik 18" descr="Ein Bild, das Text enthält.&#10;&#10;Automatisch generierte Beschreibung">
            <a:extLst>
              <a:ext uri="{FF2B5EF4-FFF2-40B4-BE49-F238E27FC236}">
                <a16:creationId xmlns:a16="http://schemas.microsoft.com/office/drawing/2014/main" id="{CDB89666-6851-47BC-8175-BE787B0C60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753" y="6369611"/>
            <a:ext cx="1739683" cy="351864"/>
          </a:xfrm>
          <a:prstGeom prst="rect">
            <a:avLst/>
          </a:prstGeom>
        </p:spPr>
      </p:pic>
      <p:pic>
        <p:nvPicPr>
          <p:cNvPr id="4" name="Grafik 3" descr="Ein Bild, das Text, Schrift, Screenshot, Grafiken enthält.&#10;&#10;Automatisch generierte Beschreibung">
            <a:extLst>
              <a:ext uri="{FF2B5EF4-FFF2-40B4-BE49-F238E27FC236}">
                <a16:creationId xmlns:a16="http://schemas.microsoft.com/office/drawing/2014/main" id="{6970B873-1E1A-B0CE-CE38-F2CC74C024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438" y="176887"/>
            <a:ext cx="1812311" cy="1008000"/>
          </a:xfrm>
          <a:prstGeom prst="rect">
            <a:avLst/>
          </a:prstGeom>
        </p:spPr>
      </p:pic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EF365795-A5BB-EEB6-7825-DEE6FEC228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137" y="6262260"/>
            <a:ext cx="2301299" cy="46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69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7EBEC9-18D4-4165-9E65-337157B4E5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6216" y="127381"/>
            <a:ext cx="10515600" cy="1325563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e-AT" sz="4400" b="1" i="1" kern="1200" dirty="0">
                <a:solidFill>
                  <a:srgbClr val="005A9B"/>
                </a:solidFill>
                <a:highlight>
                  <a:srgbClr val="F3DB00"/>
                </a:highlight>
                <a:latin typeface="Noah Text ExtraBold" panose="00000900000000000000" pitchFamily="50" charset="0"/>
                <a:ea typeface="+mn-ea"/>
                <a:cs typeface="+mn-cs"/>
              </a:defRPr>
            </a:lvl1pPr>
          </a:lstStyle>
          <a:p>
            <a:r>
              <a:rPr lang="de-DE" dirty="0"/>
              <a:t>Noah Text </a:t>
            </a:r>
            <a:r>
              <a:rPr lang="de-DE" dirty="0" err="1"/>
              <a:t>ExtraBold</a:t>
            </a:r>
            <a:r>
              <a:rPr lang="de-DE" dirty="0"/>
              <a:t> 44pt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FDAEFC02-F392-430B-A0D3-3B814AB6CCB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6937" y="1899000"/>
            <a:ext cx="3763818" cy="4194175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8" name="Bildplatzhalter 6">
            <a:extLst>
              <a:ext uri="{FF2B5EF4-FFF2-40B4-BE49-F238E27FC236}">
                <a16:creationId xmlns:a16="http://schemas.microsoft.com/office/drawing/2014/main" id="{DD63E812-73AF-4536-B532-3CFE9549037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40995" y="1899000"/>
            <a:ext cx="3765600" cy="4194175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2A17829-D0E6-4436-A989-22EC20F67E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8902" y="4581081"/>
            <a:ext cx="3168010" cy="850455"/>
          </a:xfrm>
        </p:spPr>
        <p:txBody>
          <a:bodyPr/>
          <a:lstStyle>
            <a:lvl1pPr marL="0" indent="0">
              <a:buNone/>
              <a:defRPr>
                <a:highlight>
                  <a:srgbClr val="F3DB00"/>
                </a:highlight>
                <a:latin typeface="Noah Text ExtraBold" panose="00000900000000000000" pitchFamily="50" charset="0"/>
              </a:defRPr>
            </a:lvl1pPr>
          </a:lstStyle>
          <a:p>
            <a:pPr lvl="0"/>
            <a:r>
              <a:rPr lang="de-AT" dirty="0"/>
              <a:t>Noah Text </a:t>
            </a:r>
            <a:r>
              <a:rPr lang="de-AT" dirty="0" err="1"/>
              <a:t>ExtraBold</a:t>
            </a:r>
            <a:r>
              <a:rPr lang="de-AT" dirty="0"/>
              <a:t> 28pt</a:t>
            </a:r>
          </a:p>
          <a:p>
            <a:pPr lvl="0"/>
            <a:endParaRPr lang="de-AT" dirty="0"/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BC51B0DA-DD0A-4726-A4D5-3165D39140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51775" y="4581081"/>
            <a:ext cx="2743200" cy="704984"/>
          </a:xfrm>
        </p:spPr>
        <p:txBody>
          <a:bodyPr/>
          <a:lstStyle>
            <a:lvl1pPr marL="0" indent="0">
              <a:buNone/>
              <a:defRPr>
                <a:highlight>
                  <a:srgbClr val="F3DB00"/>
                </a:highlight>
                <a:latin typeface="Noah Text ExtraBold" panose="00000900000000000000" pitchFamily="50" charset="0"/>
              </a:defRPr>
            </a:lvl1pPr>
          </a:lstStyle>
          <a:p>
            <a:pPr lvl="0"/>
            <a:r>
              <a:rPr lang="de-AT" dirty="0"/>
              <a:t>Noah Text </a:t>
            </a:r>
            <a:r>
              <a:rPr lang="de-AT" dirty="0" err="1"/>
              <a:t>ExtraBold</a:t>
            </a:r>
            <a:r>
              <a:rPr lang="de-AT" dirty="0"/>
              <a:t> 28pt</a:t>
            </a:r>
          </a:p>
          <a:p>
            <a:pPr lvl="0"/>
            <a:endParaRPr lang="de-AT" dirty="0"/>
          </a:p>
          <a:p>
            <a:pPr lvl="0"/>
            <a:endParaRPr lang="de-AT" dirty="0"/>
          </a:p>
        </p:txBody>
      </p:sp>
      <p:pic>
        <p:nvPicPr>
          <p:cNvPr id="12" name="Grafik 11" descr="Ein Bild, das Text enthält.&#10;&#10;Automatisch generierte Beschreibung">
            <a:extLst>
              <a:ext uri="{FF2B5EF4-FFF2-40B4-BE49-F238E27FC236}">
                <a16:creationId xmlns:a16="http://schemas.microsoft.com/office/drawing/2014/main" id="{B859FAAD-49C5-4F34-A546-6A2430A443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753" y="6369611"/>
            <a:ext cx="1739683" cy="351864"/>
          </a:xfrm>
          <a:prstGeom prst="rect">
            <a:avLst/>
          </a:prstGeom>
        </p:spPr>
      </p:pic>
      <p:pic>
        <p:nvPicPr>
          <p:cNvPr id="4" name="Grafik 3" descr="Ein Bild, das Text, Schrift, Screenshot, Grafiken enthält.&#10;&#10;Automatisch generierte Beschreibung">
            <a:extLst>
              <a:ext uri="{FF2B5EF4-FFF2-40B4-BE49-F238E27FC236}">
                <a16:creationId xmlns:a16="http://schemas.microsoft.com/office/drawing/2014/main" id="{A691AC32-1FA6-8344-9DE8-58572ADB15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439" y="163972"/>
            <a:ext cx="1812310" cy="1008000"/>
          </a:xfrm>
          <a:prstGeom prst="rect">
            <a:avLst/>
          </a:prstGeom>
        </p:spPr>
      </p:pic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D194889C-76C3-657E-609A-27DA283170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137" y="6262260"/>
            <a:ext cx="2301299" cy="46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12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B0BAACF8-27A1-46BD-B965-9D58F65925FE}"/>
              </a:ext>
            </a:extLst>
          </p:cNvPr>
          <p:cNvSpPr txBox="1"/>
          <p:nvPr userDrawn="1"/>
        </p:nvSpPr>
        <p:spPr>
          <a:xfrm>
            <a:off x="1041456" y="3401568"/>
            <a:ext cx="7560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DE" sz="1800" b="1" dirty="0">
                <a:solidFill>
                  <a:srgbClr val="005A9B"/>
                </a:solidFill>
                <a:highlight>
                  <a:srgbClr val="F3DB00"/>
                </a:highlight>
                <a:latin typeface="Noah Text ExtraBold" panose="00000900000000000000" pitchFamily="50" charset="0"/>
              </a:rPr>
              <a:t>MKM Musik &amp; Kunst Schulen Management Niederösterreich GmbH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2422251-C92C-4DF2-BCD6-22F8D6CFB227}"/>
              </a:ext>
            </a:extLst>
          </p:cNvPr>
          <p:cNvSpPr txBox="1"/>
          <p:nvPr userDrawn="1"/>
        </p:nvSpPr>
        <p:spPr>
          <a:xfrm>
            <a:off x="987249" y="1778313"/>
            <a:ext cx="3366306" cy="12187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e-DE" sz="8800" b="1" i="1" kern="1200" dirty="0">
                <a:solidFill>
                  <a:srgbClr val="005A9B"/>
                </a:solidFill>
                <a:highlight>
                  <a:srgbClr val="F3DB00"/>
                </a:highlight>
                <a:latin typeface="Noah Text ExtraBold" panose="00000900000000000000" pitchFamily="50" charset="0"/>
                <a:ea typeface="+mn-ea"/>
                <a:cs typeface="+mn-cs"/>
              </a:rPr>
              <a:t>Danke!</a:t>
            </a:r>
            <a:endParaRPr lang="de-AT" sz="8800" b="1" i="1" kern="1200" dirty="0">
              <a:solidFill>
                <a:srgbClr val="005A9B"/>
              </a:solidFill>
              <a:highlight>
                <a:srgbClr val="F3DB00"/>
              </a:highlight>
              <a:latin typeface="Noah Text ExtraBold" panose="00000900000000000000" pitchFamily="50" charset="0"/>
              <a:ea typeface="+mn-ea"/>
              <a:cs typeface="+mn-cs"/>
            </a:endParaRPr>
          </a:p>
        </p:txBody>
      </p:sp>
      <p:pic>
        <p:nvPicPr>
          <p:cNvPr id="11" name="Grafik 10" descr="Ein Bild, das Text enthält.&#10;&#10;Automatisch generierte Beschreibung">
            <a:extLst>
              <a:ext uri="{FF2B5EF4-FFF2-40B4-BE49-F238E27FC236}">
                <a16:creationId xmlns:a16="http://schemas.microsoft.com/office/drawing/2014/main" id="{1E37107B-EE94-476B-AFFD-2AB77476E8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753" y="6369611"/>
            <a:ext cx="1739683" cy="351864"/>
          </a:xfrm>
          <a:prstGeom prst="rect">
            <a:avLst/>
          </a:prstGeom>
        </p:spPr>
      </p:pic>
      <p:pic>
        <p:nvPicPr>
          <p:cNvPr id="3" name="Grafik 2" descr="Ein Bild, das Text, Schrift, Screenshot, Grafiken enthält.&#10;&#10;Automatisch generierte Beschreibung">
            <a:extLst>
              <a:ext uri="{FF2B5EF4-FFF2-40B4-BE49-F238E27FC236}">
                <a16:creationId xmlns:a16="http://schemas.microsoft.com/office/drawing/2014/main" id="{3480F038-5DE7-1352-15E1-CADA5B7F7E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439" y="265041"/>
            <a:ext cx="1812310" cy="1008000"/>
          </a:xfrm>
          <a:prstGeom prst="rect">
            <a:avLst/>
          </a:prstGeom>
        </p:spPr>
      </p:pic>
      <p:pic>
        <p:nvPicPr>
          <p:cNvPr id="4" name="Grafik 3" descr="Ein Bild, das Text, Schrift, Screenshot, Reihe enthält.&#10;&#10;Automatisch generierte Beschreibung">
            <a:extLst>
              <a:ext uri="{FF2B5EF4-FFF2-40B4-BE49-F238E27FC236}">
                <a16:creationId xmlns:a16="http://schemas.microsoft.com/office/drawing/2014/main" id="{B96B4B98-9467-C6FF-11FD-1704241483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56" y="4154750"/>
            <a:ext cx="5758985" cy="1018831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4D0316CD-EA07-EF50-58E1-7099A2F4665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96284" y="6262260"/>
            <a:ext cx="2299005" cy="46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1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B0BAACF8-27A1-46BD-B965-9D58F65925FE}"/>
              </a:ext>
            </a:extLst>
          </p:cNvPr>
          <p:cNvSpPr txBox="1"/>
          <p:nvPr userDrawn="1"/>
        </p:nvSpPr>
        <p:spPr>
          <a:xfrm>
            <a:off x="1041456" y="3401568"/>
            <a:ext cx="7560000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DE" sz="1800" b="1" dirty="0">
                <a:solidFill>
                  <a:srgbClr val="005A9B"/>
                </a:solidFill>
                <a:highlight>
                  <a:srgbClr val="F3DB00"/>
                </a:highlight>
                <a:latin typeface="Noah Text ExtraBold" panose="00000900000000000000" pitchFamily="50" charset="0"/>
              </a:rPr>
              <a:t>MKM Musik &amp; Kunst Schulen Management Niederösterreich GmbH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DE" sz="1800" dirty="0">
                <a:solidFill>
                  <a:srgbClr val="005A9B"/>
                </a:solidFill>
                <a:latin typeface="Noah Text" panose="00000500000000000000" pitchFamily="2" charset="0"/>
              </a:rPr>
              <a:t>Hypogasse 1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DE" sz="1800" dirty="0">
                <a:solidFill>
                  <a:srgbClr val="005A9B"/>
                </a:solidFill>
                <a:latin typeface="Noah Text" panose="00000500000000000000" pitchFamily="2" charset="0"/>
              </a:rPr>
              <a:t>3100 St. Pölten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de-DE" sz="1800" dirty="0">
              <a:solidFill>
                <a:srgbClr val="005A9B"/>
              </a:solidFill>
              <a:latin typeface="Noah Text" panose="00000500000000000000" pitchFamily="2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DE" sz="1800" dirty="0">
                <a:solidFill>
                  <a:srgbClr val="005A9B"/>
                </a:solidFill>
                <a:latin typeface="Noah Text" panose="00000500000000000000" pitchFamily="2" charset="0"/>
              </a:rPr>
              <a:t>02742 / 9005 / 16810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DE" sz="1800" dirty="0">
                <a:solidFill>
                  <a:srgbClr val="005A9B"/>
                </a:solidFill>
                <a:latin typeface="Noah Text" panose="00000500000000000000" pitchFamily="2" charset="0"/>
              </a:rPr>
              <a:t>office@mkmnoe.at</a:t>
            </a:r>
            <a:br>
              <a:rPr lang="de-DE" sz="1800" dirty="0">
                <a:solidFill>
                  <a:srgbClr val="005A9B"/>
                </a:solidFill>
                <a:latin typeface="Noah Text" panose="00000500000000000000" pitchFamily="2" charset="0"/>
              </a:rPr>
            </a:br>
            <a:r>
              <a:rPr lang="de-DE" sz="1800" b="1" dirty="0">
                <a:solidFill>
                  <a:srgbClr val="005A9B"/>
                </a:solidFill>
                <a:latin typeface="Noah Text ExtraBold" panose="00000900000000000000" pitchFamily="50" charset="0"/>
              </a:rPr>
              <a:t>mkmnoe.at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2422251-C92C-4DF2-BCD6-22F8D6CFB227}"/>
              </a:ext>
            </a:extLst>
          </p:cNvPr>
          <p:cNvSpPr txBox="1"/>
          <p:nvPr userDrawn="1"/>
        </p:nvSpPr>
        <p:spPr>
          <a:xfrm>
            <a:off x="987249" y="1778313"/>
            <a:ext cx="3366306" cy="12187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e-DE" sz="8800" b="1" i="1" kern="1200" dirty="0">
                <a:solidFill>
                  <a:srgbClr val="005A9B"/>
                </a:solidFill>
                <a:highlight>
                  <a:srgbClr val="F3DB00"/>
                </a:highlight>
                <a:latin typeface="Noah Text ExtraBold" panose="00000900000000000000" pitchFamily="50" charset="0"/>
                <a:ea typeface="+mn-ea"/>
                <a:cs typeface="+mn-cs"/>
              </a:rPr>
              <a:t>Danke!</a:t>
            </a:r>
            <a:endParaRPr lang="de-AT" sz="8800" b="1" i="1" kern="1200" dirty="0">
              <a:solidFill>
                <a:srgbClr val="005A9B"/>
              </a:solidFill>
              <a:highlight>
                <a:srgbClr val="F3DB00"/>
              </a:highlight>
              <a:latin typeface="Noah Text ExtraBold" panose="00000900000000000000" pitchFamily="50" charset="0"/>
              <a:ea typeface="+mn-ea"/>
              <a:cs typeface="+mn-cs"/>
            </a:endParaRPr>
          </a:p>
        </p:txBody>
      </p:sp>
      <p:pic>
        <p:nvPicPr>
          <p:cNvPr id="11" name="Grafik 10" descr="Ein Bild, das Text enthält.&#10;&#10;Automatisch generierte Beschreibung">
            <a:extLst>
              <a:ext uri="{FF2B5EF4-FFF2-40B4-BE49-F238E27FC236}">
                <a16:creationId xmlns:a16="http://schemas.microsoft.com/office/drawing/2014/main" id="{1E37107B-EE94-476B-AFFD-2AB77476E8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753" y="6369611"/>
            <a:ext cx="1739683" cy="351864"/>
          </a:xfrm>
          <a:prstGeom prst="rect">
            <a:avLst/>
          </a:prstGeom>
        </p:spPr>
      </p:pic>
      <p:pic>
        <p:nvPicPr>
          <p:cNvPr id="3" name="Grafik 2" descr="Ein Bild, das Text, Schrift, Screenshot, Grafiken enthält.&#10;&#10;Automatisch generierte Beschreibung">
            <a:extLst>
              <a:ext uri="{FF2B5EF4-FFF2-40B4-BE49-F238E27FC236}">
                <a16:creationId xmlns:a16="http://schemas.microsoft.com/office/drawing/2014/main" id="{294BB775-2B31-FF19-0A04-782B7944CF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438" y="255768"/>
            <a:ext cx="1812311" cy="1008000"/>
          </a:xfrm>
          <a:prstGeom prst="rect">
            <a:avLst/>
          </a:prstGeom>
        </p:spPr>
      </p:pic>
      <p:pic>
        <p:nvPicPr>
          <p:cNvPr id="4" name="Grafik 3" descr="Ein Bild, das Text, Schrift, Screenshot, Reihe enthält.">
            <a:extLst>
              <a:ext uri="{FF2B5EF4-FFF2-40B4-BE49-F238E27FC236}">
                <a16:creationId xmlns:a16="http://schemas.microsoft.com/office/drawing/2014/main" id="{7D30AE5B-90FE-B639-EFFD-21AF09C8F56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854" y="4380612"/>
            <a:ext cx="5426146" cy="959948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725681C1-3795-8227-0FEE-A3F9CC5755D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96284" y="6262260"/>
            <a:ext cx="2299005" cy="46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53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B0BAACF8-27A1-46BD-B965-9D58F65925FE}"/>
              </a:ext>
            </a:extLst>
          </p:cNvPr>
          <p:cNvSpPr txBox="1"/>
          <p:nvPr userDrawn="1"/>
        </p:nvSpPr>
        <p:spPr>
          <a:xfrm>
            <a:off x="1041456" y="3401568"/>
            <a:ext cx="7560000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DE" sz="1800" b="1" dirty="0">
                <a:solidFill>
                  <a:srgbClr val="005A9B"/>
                </a:solidFill>
                <a:highlight>
                  <a:srgbClr val="F3DB00"/>
                </a:highlight>
                <a:latin typeface="Noah Text ExtraBold" panose="00000900000000000000" pitchFamily="50" charset="0"/>
              </a:rPr>
              <a:t>MKM Musik &amp; Kunst Schulen Management Niederösterreich GmbH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DE" sz="1800" dirty="0">
                <a:solidFill>
                  <a:srgbClr val="005A9B"/>
                </a:solidFill>
                <a:latin typeface="Noah Text" panose="00000500000000000000" pitchFamily="2" charset="0"/>
              </a:rPr>
              <a:t>Hypogasse 1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DE" sz="1800" dirty="0">
                <a:solidFill>
                  <a:srgbClr val="005A9B"/>
                </a:solidFill>
                <a:latin typeface="Noah Text" panose="00000500000000000000" pitchFamily="2" charset="0"/>
              </a:rPr>
              <a:t>3100 St. Pölten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de-DE" sz="1800" dirty="0">
              <a:solidFill>
                <a:srgbClr val="005A9B"/>
              </a:solidFill>
              <a:latin typeface="Noah Text" panose="00000500000000000000" pitchFamily="2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DE" sz="1800" dirty="0">
                <a:solidFill>
                  <a:srgbClr val="005A9B"/>
                </a:solidFill>
                <a:latin typeface="Noah Text" panose="00000500000000000000" pitchFamily="2" charset="0"/>
              </a:rPr>
              <a:t>02742 / 9005 / 16810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DE" sz="1800" dirty="0">
                <a:solidFill>
                  <a:srgbClr val="005A9B"/>
                </a:solidFill>
                <a:latin typeface="Noah Text" panose="00000500000000000000" pitchFamily="2" charset="0"/>
              </a:rPr>
              <a:t>office@mkmnoe.at</a:t>
            </a:r>
            <a:br>
              <a:rPr lang="de-DE" sz="1800" dirty="0">
                <a:solidFill>
                  <a:srgbClr val="005A9B"/>
                </a:solidFill>
                <a:latin typeface="Noah Text" panose="00000500000000000000" pitchFamily="2" charset="0"/>
              </a:rPr>
            </a:br>
            <a:r>
              <a:rPr lang="de-DE" sz="1800" b="1" dirty="0">
                <a:solidFill>
                  <a:srgbClr val="005A9B"/>
                </a:solidFill>
                <a:latin typeface="Noah Text ExtraBold" panose="00000900000000000000" pitchFamily="50" charset="0"/>
              </a:rPr>
              <a:t>mkmnoe.at</a:t>
            </a:r>
          </a:p>
        </p:txBody>
      </p:sp>
      <p:pic>
        <p:nvPicPr>
          <p:cNvPr id="11" name="Grafik 10" descr="Ein Bild, das Text enthält.&#10;&#10;Automatisch generierte Beschreibung">
            <a:extLst>
              <a:ext uri="{FF2B5EF4-FFF2-40B4-BE49-F238E27FC236}">
                <a16:creationId xmlns:a16="http://schemas.microsoft.com/office/drawing/2014/main" id="{1E37107B-EE94-476B-AFFD-2AB77476E8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753" y="6369611"/>
            <a:ext cx="1739683" cy="351864"/>
          </a:xfrm>
          <a:prstGeom prst="rect">
            <a:avLst/>
          </a:prstGeom>
        </p:spPr>
      </p:pic>
      <p:sp>
        <p:nvSpPr>
          <p:cNvPr id="7" name="Textplatzhalter 18">
            <a:extLst>
              <a:ext uri="{FF2B5EF4-FFF2-40B4-BE49-F238E27FC236}">
                <a16:creationId xmlns:a16="http://schemas.microsoft.com/office/drawing/2014/main" id="{59408352-955F-48F8-863E-6EFB8BC9652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23168" y="1870632"/>
            <a:ext cx="7560000" cy="900000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2000">
                <a:highlight>
                  <a:srgbClr val="F1DA00"/>
                </a:highlight>
                <a:latin typeface="Noah ExtraBold" panose="00000900000000000000" pitchFamily="50" charset="0"/>
              </a:defRPr>
            </a:lvl1pPr>
            <a:lvl2pPr>
              <a:defRPr sz="2000">
                <a:latin typeface="Curve ExtraBold" panose="00000900000000000000"/>
              </a:defRPr>
            </a:lvl2pPr>
            <a:lvl3pPr>
              <a:defRPr sz="2000">
                <a:latin typeface="Curve ExtraBold" panose="00000900000000000000"/>
              </a:defRPr>
            </a:lvl3pPr>
            <a:lvl4pPr>
              <a:defRPr sz="2000">
                <a:latin typeface="Curve ExtraBold" panose="00000900000000000000"/>
              </a:defRPr>
            </a:lvl4pPr>
            <a:lvl5pPr marL="1828800" indent="0">
              <a:buNone/>
              <a:defRPr sz="2000">
                <a:latin typeface="Curve ExtraBold" panose="00000900000000000000"/>
              </a:defRPr>
            </a:lvl5pPr>
          </a:lstStyle>
          <a:p>
            <a:pPr lvl="0"/>
            <a:r>
              <a:rPr lang="de-DE" dirty="0"/>
              <a:t>Fakultativ: Kontaktdaten Vortragende(r)</a:t>
            </a:r>
            <a:endParaRPr lang="de-AT" dirty="0"/>
          </a:p>
        </p:txBody>
      </p:sp>
      <p:pic>
        <p:nvPicPr>
          <p:cNvPr id="3" name="Grafik 2" descr="Ein Bild, das Text, Schrift, Screenshot, Grafiken enthält.&#10;&#10;Automatisch generierte Beschreibung">
            <a:extLst>
              <a:ext uri="{FF2B5EF4-FFF2-40B4-BE49-F238E27FC236}">
                <a16:creationId xmlns:a16="http://schemas.microsoft.com/office/drawing/2014/main" id="{2356C8FA-D28A-083D-2B88-87CDB2DFF8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439" y="229530"/>
            <a:ext cx="1812310" cy="10080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ED3768C1-B518-8466-6E5A-7B7758F13CB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96284" y="6262260"/>
            <a:ext cx="2299005" cy="46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33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iß für Grafiken M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748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warz / Paus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2DF50A77-768A-40E9-ABAC-C222842AFFCE}"/>
              </a:ext>
            </a:extLst>
          </p:cNvPr>
          <p:cNvSpPr/>
          <p:nvPr userDrawn="1"/>
        </p:nvSpPr>
        <p:spPr>
          <a:xfrm>
            <a:off x="9540240" y="0"/>
            <a:ext cx="2651760" cy="1310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846574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9A11EBC-764E-4256-8AA2-88A2DDD36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B673F24-CBB8-4F60-83DE-06D33D6436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62738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1" r:id="rId2"/>
    <p:sldLayoutId id="2147483664" r:id="rId3"/>
    <p:sldLayoutId id="2147483665" r:id="rId4"/>
    <p:sldLayoutId id="2147483667" r:id="rId5"/>
    <p:sldLayoutId id="2147483666" r:id="rId6"/>
    <p:sldLayoutId id="2147483668" r:id="rId7"/>
    <p:sldLayoutId id="2147483658" r:id="rId8"/>
    <p:sldLayoutId id="2147483662" r:id="rId9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prism isInverted="1"/>
      </p:transition>
    </mc:Choice>
    <mc:Fallback xmlns="">
      <p:transition spd="slow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5A9B"/>
          </a:solidFill>
          <a:highlight>
            <a:srgbClr val="F1DA00"/>
          </a:highlight>
          <a:latin typeface="Noah ExtraBold" panose="000009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5A9B"/>
          </a:solidFill>
          <a:latin typeface="Noah Text ExtraBold" panose="00000900000000000000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5A9B"/>
          </a:solidFill>
          <a:latin typeface="Noah Text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5A9B"/>
          </a:solidFill>
          <a:latin typeface="Noah Text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5A9B"/>
          </a:solidFill>
          <a:latin typeface="Noah Text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5A9B"/>
          </a:solidFill>
          <a:latin typeface="Noah Text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e.gv.at/noe/Kindergaerten-Schulen/Foerderantrag_-_Kindergartenfonds.pdf" TargetMode="External"/><Relationship Id="rId2" Type="http://schemas.openxmlformats.org/officeDocument/2006/relationships/hyperlink" Target="https://www.mkmnoe.at/fileadmin/content/service_fuer_schulen/MKM_Raumerfordernisse_Musik-___Kunstschulen_2023-02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martin.fischer@noel.gv.at" TargetMode="External"/><Relationship Id="rId2" Type="http://schemas.openxmlformats.org/officeDocument/2006/relationships/hyperlink" Target="https://www.noe.gv.at/noe/Kindergaerten-Schulen/NOe_Schul-_und_Kindergartenfonds_Foerderung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kmnoe.at/fileadmin/content/service_fuer_schulen/MKM_Raumerfordernisse_Musik-___Kunstschulen_2023-02.pdf" TargetMode="External"/><Relationship Id="rId2" Type="http://schemas.openxmlformats.org/officeDocument/2006/relationships/hyperlink" Target="https://www.mkmnoe.at/service-fuer-schulen/foerderung/musikschulraeume-ausstattung-und-digitalisieru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fabian.roeper@mkmnoe.at" TargetMode="External"/><Relationship Id="rId5" Type="http://schemas.openxmlformats.org/officeDocument/2006/relationships/hyperlink" Target="https://www.noe.gv.at/noe/Kindergaerten-Schulen/Foerderantrag_-_Kindergartenfonds.pdf" TargetMode="External"/><Relationship Id="rId4" Type="http://schemas.openxmlformats.org/officeDocument/2006/relationships/hyperlink" Target="https://www.noe.gv.at/noe/Kindergaerten-Schulen/Richtlinien_bew._15.12.2022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B309BC84-BA59-4073-A7EE-2BDE0079F7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8819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9AC65D-14C7-802F-C3AA-4CBF40352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Schul- und Kindergartenfonds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67DE857-37B9-665C-67D5-B5471E4B8B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Grundlage sind die </a:t>
            </a:r>
            <a:r>
              <a:rPr lang="de-DE" sz="32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Raumerfordernisse für NÖ Musikschulen</a:t>
            </a:r>
            <a:endParaRPr lang="de-DE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Termine und </a:t>
            </a:r>
            <a:r>
              <a:rPr lang="de-DE" b="1" dirty="0"/>
              <a:t>Beratungen vor Ort </a:t>
            </a:r>
            <a:r>
              <a:rPr lang="de-DE" dirty="0"/>
              <a:t>inkl. Begehung der Räumlichkeiten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Erstellung von </a:t>
            </a:r>
            <a:r>
              <a:rPr lang="de-DE" b="1" dirty="0"/>
              <a:t>Bestandsaufnahmen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b="1" dirty="0"/>
              <a:t>Stellungnahmen</a:t>
            </a:r>
            <a:r>
              <a:rPr lang="de-DE" sz="3200" dirty="0"/>
              <a:t> für den Schul- und Kindergartenfonds zu den </a:t>
            </a:r>
            <a:r>
              <a:rPr lang="de-DE" sz="3200" b="1" dirty="0"/>
              <a:t>Einreichplänen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Ansuchen ist </a:t>
            </a:r>
            <a:r>
              <a:rPr lang="de-DE" sz="3200" b="1" dirty="0"/>
              <a:t>direkt</a:t>
            </a:r>
            <a:r>
              <a:rPr lang="de-DE" sz="3200" dirty="0"/>
              <a:t> an den </a:t>
            </a:r>
            <a:r>
              <a:rPr lang="de-DE" sz="3200" b="1" dirty="0"/>
              <a:t>Schul- und Kindergartenfonds</a:t>
            </a:r>
            <a:r>
              <a:rPr lang="de-DE" sz="3200" dirty="0"/>
              <a:t> zu stellen - </a:t>
            </a:r>
            <a:r>
              <a:rPr lang="de-DE" sz="3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Formular Ansuchen</a:t>
            </a:r>
            <a:endParaRPr lang="de-DE" sz="3200" b="1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8982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10779A-DA19-48C6-B95E-06CC706DB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Raumerfordernisse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941E91C-7F0F-4076-B53D-B2E51B3F04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4B8BBAA7-5D8E-8738-ACB4-52F27D54D3AF}"/>
              </a:ext>
            </a:extLst>
          </p:cNvPr>
          <p:cNvGraphicFramePr>
            <a:graphicFrameLocks noGrp="1"/>
          </p:cNvGraphicFramePr>
          <p:nvPr/>
        </p:nvGraphicFramePr>
        <p:xfrm>
          <a:off x="1030224" y="1636239"/>
          <a:ext cx="8678552" cy="4056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9276">
                  <a:extLst>
                    <a:ext uri="{9D8B030D-6E8A-4147-A177-3AD203B41FA5}">
                      <a16:colId xmlns:a16="http://schemas.microsoft.com/office/drawing/2014/main" val="588139706"/>
                    </a:ext>
                  </a:extLst>
                </a:gridCol>
                <a:gridCol w="4339276">
                  <a:extLst>
                    <a:ext uri="{9D8B030D-6E8A-4147-A177-3AD203B41FA5}">
                      <a16:colId xmlns:a16="http://schemas.microsoft.com/office/drawing/2014/main" val="1597956959"/>
                    </a:ext>
                  </a:extLst>
                </a:gridCol>
              </a:tblGrid>
              <a:tr h="413688">
                <a:tc>
                  <a:txBody>
                    <a:bodyPr/>
                    <a:lstStyle/>
                    <a:p>
                      <a:r>
                        <a:rPr lang="de-DE" dirty="0"/>
                        <a:t>Räume, Einrichtung, Ausstattung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Inhalt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6043524"/>
                  </a:ext>
                </a:extLst>
              </a:tr>
              <a:tr h="10342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Räume und Säle Musik- und Kunstschulräume (M&amp;K)</a:t>
                      </a:r>
                      <a:endParaRPr lang="de-AT" dirty="0"/>
                    </a:p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Menge, Arten, Größen, Raumhöhen, Garderoben …</a:t>
                      </a:r>
                      <a:endParaRPr lang="de-AT" dirty="0"/>
                    </a:p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0639887"/>
                  </a:ext>
                </a:extLst>
              </a:tr>
              <a:tr h="723954">
                <a:tc>
                  <a:txBody>
                    <a:bodyPr/>
                    <a:lstStyle/>
                    <a:p>
                      <a:r>
                        <a:rPr lang="de-AT" dirty="0"/>
                        <a:t>Einrichtung und Grundausstattung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Möbel, Tafeln, Spiegel, Fächer, Vorhänge pro Raum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5101034"/>
                  </a:ext>
                </a:extLst>
              </a:tr>
              <a:tr h="723954">
                <a:tc>
                  <a:txBody>
                    <a:bodyPr/>
                    <a:lstStyle/>
                    <a:p>
                      <a:r>
                        <a:rPr lang="de-DE" dirty="0"/>
                        <a:t>Digitale/audiotechnische/EDV/ elektrotechnische Ausstattung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WLAN/Internet, Tonanlagen, Computer, </a:t>
                      </a:r>
                      <a:r>
                        <a:rPr lang="de-DE" dirty="0" err="1"/>
                        <a:t>Beamer</a:t>
                      </a:r>
                      <a:r>
                        <a:rPr lang="de-DE" dirty="0"/>
                        <a:t>, Kopierer, Steckdosen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078299"/>
                  </a:ext>
                </a:extLst>
              </a:tr>
              <a:tr h="723954">
                <a:tc>
                  <a:txBody>
                    <a:bodyPr/>
                    <a:lstStyle/>
                    <a:p>
                      <a:r>
                        <a:rPr lang="de-AT" dirty="0"/>
                        <a:t>Technische und bauliche Anforderungen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Bauakustik, Raumakustik, Fenster, Türen, Boden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267597"/>
                  </a:ext>
                </a:extLst>
              </a:tr>
              <a:tr h="436580">
                <a:tc>
                  <a:txBody>
                    <a:bodyPr/>
                    <a:lstStyle/>
                    <a:p>
                      <a:r>
                        <a:rPr lang="de-AT" dirty="0"/>
                        <a:t>Beleuchtung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/>
                        <a:t>Anforderungen, Bühnenbeleuchtung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8979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162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7DB78-63B0-8464-69A6-80CB03A30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Ablauf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F989540-1B98-3CC4-2E56-D8775DD499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2400" dirty="0"/>
              <a:t>Die Raumerfordernisse sind Grundlage – für </a:t>
            </a:r>
            <a:r>
              <a:rPr lang="de-DE" sz="2400" b="1" dirty="0"/>
              <a:t>alle</a:t>
            </a:r>
            <a:r>
              <a:rPr lang="de-DE" sz="2400" dirty="0"/>
              <a:t> Musikschulen und Standorte, unabhängig Förderung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2400" b="1" dirty="0"/>
              <a:t>Räume in Mitnutzung </a:t>
            </a:r>
            <a:r>
              <a:rPr lang="de-DE" sz="2400" dirty="0"/>
              <a:t>– auch hier Flächen und Ausstattung für Musikschule </a:t>
            </a:r>
            <a:r>
              <a:rPr lang="de-DE" sz="2400" b="1" dirty="0"/>
              <a:t>planen und bereitstellen</a:t>
            </a:r>
            <a:r>
              <a:rPr lang="de-DE" sz="2400" dirty="0"/>
              <a:t>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2400" dirty="0"/>
              <a:t>Die </a:t>
            </a:r>
            <a:r>
              <a:rPr lang="de-DE" sz="2400" b="1" dirty="0"/>
              <a:t>Musikschule plant</a:t>
            </a:r>
            <a:r>
              <a:rPr lang="de-DE" sz="2400" dirty="0"/>
              <a:t>, das </a:t>
            </a:r>
            <a:r>
              <a:rPr lang="de-DE" sz="2400" b="1" dirty="0"/>
              <a:t>MKM NÖ berät, begleitet und stellt Unterlagen zur Verfügung</a:t>
            </a:r>
            <a:endParaRPr lang="de-DE" sz="2400" dirty="0"/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2400" b="1" dirty="0"/>
              <a:t>Phase 1 -</a:t>
            </a:r>
            <a:r>
              <a:rPr lang="de-DE" sz="2400" dirty="0"/>
              <a:t> </a:t>
            </a:r>
            <a:r>
              <a:rPr lang="de-DE" sz="2400" b="1" dirty="0"/>
              <a:t>Bestandsaufnahme und Raumbedarf </a:t>
            </a:r>
            <a:r>
              <a:rPr lang="de-DE" sz="2400" dirty="0">
                <a:sym typeface="Wingdings" panose="05000000000000000000" pitchFamily="2" charset="2"/>
              </a:rPr>
              <a:t> </a:t>
            </a:r>
            <a:r>
              <a:rPr lang="de-DE" sz="2400" dirty="0"/>
              <a:t>vor Ort oder digital 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2400" b="1" dirty="0"/>
              <a:t>Phase 2 -</a:t>
            </a:r>
            <a:r>
              <a:rPr lang="de-DE" sz="2400" dirty="0"/>
              <a:t> </a:t>
            </a:r>
            <a:r>
              <a:rPr lang="de-DE" sz="2400" b="1" dirty="0"/>
              <a:t>Stellungnahme</a:t>
            </a:r>
            <a:r>
              <a:rPr lang="de-DE" sz="2400" dirty="0"/>
              <a:t>  (zur Projekteinreichung beim Schul- und Kindergartenfonds = bei Projekten über EUR 100.000,00)</a:t>
            </a: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137930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C50E84-2567-823A-F878-64734A5DB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Förderhöhe </a:t>
            </a:r>
            <a:r>
              <a:rPr lang="de-DE" sz="3200" dirty="0"/>
              <a:t>(siehe Förderrichtlinien)</a:t>
            </a:r>
            <a:endParaRPr lang="de-AT" sz="32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944C2C7-B6AC-8BF0-0A28-68B28DDA8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0224" y="1497106"/>
            <a:ext cx="10515600" cy="4601689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AutoNum type="arabicParenR"/>
            </a:pPr>
            <a:r>
              <a:rPr lang="de-DE" dirty="0"/>
              <a:t>Ausgaben über EUR 100.000,00			    	      Förderung</a:t>
            </a:r>
          </a:p>
          <a:p>
            <a:r>
              <a:rPr lang="de-DE" dirty="0"/>
              <a:t>      </a:t>
            </a:r>
            <a:r>
              <a:rPr lang="de-DE" b="1" dirty="0"/>
              <a:t>Neu-, Um- und Zubauten</a:t>
            </a:r>
            <a:r>
              <a:rPr lang="de-DE" dirty="0"/>
              <a:t>				                  zw. 25-27%</a:t>
            </a:r>
          </a:p>
          <a:p>
            <a:r>
              <a:rPr lang="de-DE" dirty="0"/>
              <a:t>      (Annuitätenzuschuss für ein fiktives Darlehen)</a:t>
            </a:r>
          </a:p>
          <a:p>
            <a:endParaRPr lang="de-DE" dirty="0"/>
          </a:p>
          <a:p>
            <a:pPr marL="514350" indent="-51435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AutoNum type="arabicParenR" startAt="2"/>
            </a:pPr>
            <a:r>
              <a:rPr lang="de-AT" dirty="0"/>
              <a:t>Ausgaben unter EUR 100.000,00 u. mind. EUR 10.000,00 pro Jahr      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de-AT" dirty="0"/>
              <a:t>      (brutto) ➔ Tipps </a:t>
            </a:r>
          </a:p>
          <a:p>
            <a:r>
              <a:rPr lang="de-AT" b="1" dirty="0"/>
              <a:t>      Adaptierungen, Ausmalen, akustische Verbesserungen                   </a:t>
            </a:r>
            <a:r>
              <a:rPr lang="de-AT" dirty="0"/>
              <a:t>25% </a:t>
            </a:r>
          </a:p>
          <a:p>
            <a:r>
              <a:rPr lang="de-AT" b="1" dirty="0"/>
              <a:t>      Einrichtung, Ausstattung, Audio, Elektro</a:t>
            </a:r>
            <a:r>
              <a:rPr lang="de-AT" dirty="0"/>
              <a:t>                                              25% </a:t>
            </a:r>
          </a:p>
          <a:p>
            <a:r>
              <a:rPr lang="de-AT" dirty="0"/>
              <a:t>        mind. EUR 2.500,00 pro Jahr (brutto) </a:t>
            </a:r>
          </a:p>
          <a:p>
            <a:r>
              <a:rPr lang="de-AT" b="1" dirty="0"/>
              <a:t>      EDV-Ausstattung (Hard- und Software) </a:t>
            </a:r>
            <a:r>
              <a:rPr lang="de-AT" dirty="0"/>
              <a:t>                                               25%</a:t>
            </a:r>
          </a:p>
        </p:txBody>
      </p:sp>
    </p:spTree>
    <p:extLst>
      <p:ext uri="{BB962C8B-B14F-4D97-AF65-F5344CB8AC3E}">
        <p14:creationId xmlns:p14="http://schemas.microsoft.com/office/powerpoint/2010/main" val="382680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9446F7-B42D-876F-1FA4-0CDD6CA3B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Förderung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0CCF62F-7818-ED34-7F22-66575A1358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NÖ Schul- und Kindergartenfonds</a:t>
            </a:r>
            <a:br>
              <a:rPr lang="de-DE" dirty="0"/>
            </a:br>
            <a:r>
              <a:rPr lang="de-DE" dirty="0"/>
              <a:t>Auskünfte: Martin Fischer T. 02742 9005 13229, </a:t>
            </a:r>
            <a:r>
              <a:rPr lang="de-DE" dirty="0">
                <a:hlinkClick r:id="rId3"/>
              </a:rPr>
              <a:t>martin.fischer@noel.gv.at</a:t>
            </a:r>
            <a:endParaRPr lang="de-DE" dirty="0"/>
          </a:p>
          <a:p>
            <a:endParaRPr lang="de-DE" dirty="0"/>
          </a:p>
          <a:p>
            <a:r>
              <a:rPr lang="de-DE" b="1" dirty="0"/>
              <a:t>Förderungswerberin bzw. Förderungswerber </a:t>
            </a:r>
          </a:p>
          <a:p>
            <a:pPr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i="1" dirty="0"/>
              <a:t>Betreiberin bzw. Betreiber einer Musikschule im Sinne des NÖ Musikschulgesetzes 2000, LGBl. </a:t>
            </a:r>
            <a:r>
              <a:rPr lang="de-DE" i="1"/>
              <a:t>5200 </a:t>
            </a:r>
            <a:endParaRPr lang="de-DE" i="1" dirty="0"/>
          </a:p>
          <a:p>
            <a:pPr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dirty="0"/>
              <a:t>Förderungswerberin bzw. Förderungswerber = Gemeinde pro Standort </a:t>
            </a:r>
          </a:p>
          <a:p>
            <a:pPr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dirty="0"/>
              <a:t>Förderungswerberin bzw. Förderungswerber ≠ Musikschulverband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2954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EF757C-6260-AD37-40CD-677F5A2D5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Tipps zur Ausstattungsförderung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80B9E49-5F2D-084F-D13D-1BE9C97E41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de-DE" dirty="0"/>
              <a:t>Bei der Anschaffung von Einrichtung und Ausstattung oder Adaptierung unter EUR 100.000,00  – zur Erreichung der </a:t>
            </a:r>
            <a:r>
              <a:rPr lang="de-DE" b="1" dirty="0"/>
              <a:t>Mindestausgabe 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b="1" dirty="0"/>
              <a:t>EUR 10.000,00 bzw. EUR 2.500,00 (EDV) pro Kalenderjahr</a:t>
            </a:r>
            <a:r>
              <a:rPr lang="de-DE" dirty="0"/>
              <a:t>: </a:t>
            </a:r>
            <a:r>
              <a:rPr lang="de-DE" sz="1600" dirty="0"/>
              <a:t>*Schule oder Kindergarten 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endParaRPr lang="de-DE" sz="1600" dirty="0"/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dirty="0"/>
              <a:t>➔ Investitionen für Musikschule + Schule* zusammengeben </a:t>
            </a:r>
            <a:br>
              <a:rPr lang="de-DE" dirty="0"/>
            </a:br>
            <a:r>
              <a:rPr lang="de-DE" dirty="0"/>
              <a:t>➔ Gemeinde reicht Rechnungen Musikschule + Schule gemeinsam ein </a:t>
            </a:r>
            <a:br>
              <a:rPr lang="de-DE" dirty="0"/>
            </a:br>
            <a:r>
              <a:rPr lang="de-DE" dirty="0"/>
              <a:t>➔ Rechnungen können bis zu drei Jahre rückwirkend eingereicht  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dirty="0"/>
              <a:t>      werden; nur pro Kalenderjahr 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dirty="0"/>
              <a:t>➔ zuerst Investitionen bezahlen, dann Schlussrechnungen einreichen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1695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71B059-DD1A-A546-130A-ABDA1648F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de-DE" dirty="0"/>
            </a:br>
            <a:r>
              <a:rPr lang="de-DE" sz="3200" dirty="0"/>
              <a:t>Weiterführende Informationen im MKM NÖ</a:t>
            </a:r>
            <a:endParaRPr lang="de-AT" sz="32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CC43125-CF71-1DE6-EBDF-28D777606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0224" y="1636238"/>
            <a:ext cx="10515600" cy="4566153"/>
          </a:xfrm>
        </p:spPr>
        <p:txBody>
          <a:bodyPr>
            <a:normAutofit fontScale="77500" lnSpcReduction="20000"/>
          </a:bodyPr>
          <a:lstStyle/>
          <a:p>
            <a:r>
              <a:rPr lang="de-DE" dirty="0"/>
              <a:t>…finden Sie </a:t>
            </a:r>
            <a:r>
              <a:rPr lang="de-DE" dirty="0">
                <a:hlinkClick r:id="rId2"/>
              </a:rPr>
              <a:t>HIER</a:t>
            </a:r>
            <a:r>
              <a:rPr lang="de-DE" dirty="0"/>
              <a:t> auf der MKM NÖ Website.</a:t>
            </a:r>
          </a:p>
          <a:p>
            <a:endParaRPr lang="de-DE" dirty="0"/>
          </a:p>
          <a:p>
            <a:pPr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sz="3300" dirty="0"/>
              <a:t>Wichtige Dokumente für Musikschulen:</a:t>
            </a:r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de-DE" sz="2300">
                <a:hlinkClick r:id="rId3"/>
              </a:rPr>
              <a:t>MKM NÖ Raumerfordernisse</a:t>
            </a:r>
            <a:br>
              <a:rPr lang="de-DE" sz="2300" dirty="0"/>
            </a:br>
            <a:r>
              <a:rPr lang="de-DE" sz="2300" dirty="0">
                <a:hlinkClick r:id="rId4"/>
              </a:rPr>
              <a:t>Förderrichtlinien des NÖ Schul- und Kindergartenfonds</a:t>
            </a:r>
            <a:endParaRPr lang="de-DE" sz="2300" dirty="0"/>
          </a:p>
          <a:p>
            <a:pPr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sz="2300" dirty="0">
                <a:hlinkClick r:id="rId5"/>
              </a:rPr>
              <a:t>Formular Ansuchen</a:t>
            </a:r>
            <a:br>
              <a:rPr lang="de-DE" sz="2300" dirty="0"/>
            </a:br>
            <a:br>
              <a:rPr lang="de-DE" sz="2300" dirty="0"/>
            </a:br>
            <a:r>
              <a:rPr lang="de-DE" sz="3300" dirty="0"/>
              <a:t>Kontakt: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AT" sz="2300" dirty="0"/>
              <a:t>MKM Musik &amp; Kunst Schulen Management Niederösterreich GmbH</a:t>
            </a:r>
            <a:br>
              <a:rPr lang="de-AT" sz="2300" dirty="0"/>
            </a:br>
            <a:r>
              <a:rPr lang="de-AT" sz="2300" dirty="0"/>
              <a:t>Bereich Förderung</a:t>
            </a:r>
            <a:br>
              <a:rPr lang="de-AT" sz="2300" dirty="0"/>
            </a:br>
            <a:r>
              <a:rPr lang="de-AT" sz="2300" dirty="0"/>
              <a:t>Fabian Röper, MA, MA</a:t>
            </a:r>
            <a:br>
              <a:rPr lang="de-AT" sz="2300" dirty="0"/>
            </a:br>
            <a:r>
              <a:rPr lang="de-AT" sz="2300" dirty="0"/>
              <a:t>0664 848 53 75</a:t>
            </a:r>
            <a:br>
              <a:rPr lang="de-AT" sz="2300" dirty="0"/>
            </a:br>
            <a:r>
              <a:rPr lang="de-AT" sz="2300" dirty="0">
                <a:hlinkClick r:id="rId6"/>
              </a:rPr>
              <a:t>fabian.roeper@mkmnoe.at</a:t>
            </a:r>
            <a:endParaRPr lang="de-AT" sz="2300" dirty="0"/>
          </a:p>
        </p:txBody>
      </p:sp>
    </p:spTree>
    <p:extLst>
      <p:ext uri="{BB962C8B-B14F-4D97-AF65-F5344CB8AC3E}">
        <p14:creationId xmlns:p14="http://schemas.microsoft.com/office/powerpoint/2010/main" val="291157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6CEF0C43-7851-4A98-8868-920E7D428D5F}" vid="{956B38E9-25BA-40E6-8E9C-8D64613BA6C5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MKM - Vorlage - Power Point</Template>
  <TotalTime>0</TotalTime>
  <Words>497</Words>
  <Application>Microsoft Office PowerPoint</Application>
  <PresentationFormat>Breitbild</PresentationFormat>
  <Paragraphs>58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6" baseType="lpstr">
      <vt:lpstr>Arial</vt:lpstr>
      <vt:lpstr>Calibri</vt:lpstr>
      <vt:lpstr>Noah Text ExtraBold</vt:lpstr>
      <vt:lpstr>Curve ExtraBold</vt:lpstr>
      <vt:lpstr>Noah Text</vt:lpstr>
      <vt:lpstr>Wingdings</vt:lpstr>
      <vt:lpstr>Noah ExtraBold</vt:lpstr>
      <vt:lpstr>Office</vt:lpstr>
      <vt:lpstr>PowerPoint-Präsentation</vt:lpstr>
      <vt:lpstr>Schul- und Kindergartenfonds</vt:lpstr>
      <vt:lpstr>Raumerfordernisse</vt:lpstr>
      <vt:lpstr>Ablauf</vt:lpstr>
      <vt:lpstr>Förderhöhe (siehe Förderrichtlinien)</vt:lpstr>
      <vt:lpstr>Förderung</vt:lpstr>
      <vt:lpstr>Tipps zur Ausstattungsförderung</vt:lpstr>
      <vt:lpstr> Weiterführende Informationen im MKM NÖ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Leonie Gruber – mkm Niederösterreich</dc:creator>
  <cp:lastModifiedBy>Fabian Röper – mkm Niederösterreich</cp:lastModifiedBy>
  <cp:revision>7</cp:revision>
  <dcterms:created xsi:type="dcterms:W3CDTF">2024-01-19T08:45:27Z</dcterms:created>
  <dcterms:modified xsi:type="dcterms:W3CDTF">2024-09-30T07:37:44Z</dcterms:modified>
</cp:coreProperties>
</file>